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bookmarkIdSeed="3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76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73" r:id="rId31"/>
    <p:sldId id="29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70639" autoAdjust="0"/>
  </p:normalViewPr>
  <p:slideViewPr>
    <p:cSldViewPr snapToGrid="0">
      <p:cViewPr varScale="1">
        <p:scale>
          <a:sx n="62" d="100"/>
          <a:sy n="62" d="100"/>
        </p:scale>
        <p:origin x="5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6E2AB-C0A5-4907-87BF-574AC0D09109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E0D4E-C5D9-4FAF-89EA-A691E867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0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Y" dirty="0"/>
              <a:t>مثال البينسة بنسبة 30 ل 1</a:t>
            </a:r>
          </a:p>
          <a:p>
            <a:r>
              <a:rPr lang="ar-SY" dirty="0"/>
              <a:t>مثال زر الضوء أكثر من مليون دورة بدون فشل</a:t>
            </a:r>
          </a:p>
          <a:p>
            <a:r>
              <a:rPr lang="ar-SY" dirty="0"/>
              <a:t> </a:t>
            </a:r>
          </a:p>
          <a:p>
            <a:endParaRPr lang="ar-SY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E0D4E-C5D9-4FAF-89EA-A691E867C2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7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E67F-15C9-4460-BE46-25F8A9649B8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8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16E-BC6A-4E0E-B9A2-E3C9C354E762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0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404E5-C93A-40B6-9026-AF62B3FF3E90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7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42EE-D47E-4CB4-A8E4-FB58AF19AF6E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3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06FCD-ED7E-42D4-84E5-3E768A21D90D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30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2695-E901-4ACC-9FA1-3A5F25FF7C27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9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45A4-281C-4BCB-8740-D774BE6D504F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8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7D01-9DB7-4D08-9F77-B10C67BD6AB7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3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6A8D-9065-4FF3-AA81-19AD500734BD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E142-3459-4E56-A64C-2D47234F5B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2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554B1-4608-47D5-87D7-E0BC5605BAFB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9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C97C-1DCB-4CFA-A2B6-F25ACEE4B40F}" type="datetime1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F6-C4B9-4D7C-A43E-78A1A4982C01}" type="datetime1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6971-2FFB-4B11-942B-02CF00CAE3C7}" type="datetime1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7903-4389-4F0D-BA8F-65BDC56129B6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5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94C83-BB56-49C8-8B82-2ABFBC02FE40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2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868C-0D2B-4885-B0EF-2CA75677FD46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3090-E346-6B69-25E2-A9BE1D4C7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5890" y="1890583"/>
            <a:ext cx="9102044" cy="2594919"/>
          </a:xfrm>
        </p:spPr>
        <p:txBody>
          <a:bodyPr>
            <a:noAutofit/>
          </a:bodyPr>
          <a:lstStyle/>
          <a:p>
            <a:pPr marL="0" marR="0" indent="-228600" algn="ctr" rtl="1">
              <a:lnSpc>
                <a:spcPct val="107000"/>
              </a:lnSpc>
              <a:spcBef>
                <a:spcPts val="0"/>
              </a:spcBef>
              <a:spcAft>
                <a:spcPts val="70"/>
              </a:spcAft>
            </a:pPr>
            <a:r>
              <a:rPr lang="ar-SY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مشروع أعد لنيل الإجازة في الهندسة اختصاص ميكاترونيكس</a:t>
            </a:r>
            <a:br>
              <a:rPr lang="ar-SY" sz="2800" b="1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ar-SY" sz="2800" b="1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ar-SY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تصميم وتنفيذ ميكانيزم مطاوع للتحكم بتوجيه شعاع الدفع لجسم طائر</a:t>
            </a:r>
            <a:b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Design and Implementation of a Thruster Orienting Compliant Mechanism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D794-FE81-CB99-B28C-EEF3C7DA5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6315" y="4749669"/>
            <a:ext cx="3321194" cy="1126283"/>
          </a:xfrm>
        </p:spPr>
        <p:txBody>
          <a:bodyPr>
            <a:normAutofit fontScale="92500" lnSpcReduction="20000"/>
          </a:bodyPr>
          <a:lstStyle/>
          <a:p>
            <a:pPr marL="0" marR="0" indent="-228600" algn="ctr" rtl="1">
              <a:lnSpc>
                <a:spcPct val="107000"/>
              </a:lnSpc>
              <a:spcBef>
                <a:spcPts val="0"/>
              </a:spcBef>
              <a:spcAft>
                <a:spcPts val="70"/>
              </a:spcAft>
            </a:pPr>
            <a:r>
              <a:rPr lang="ar-SY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تقديم: </a:t>
            </a:r>
            <a:r>
              <a:rPr lang="ar-SY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زين العابدين زريق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228600" algn="ctr" rtl="1">
              <a:lnSpc>
                <a:spcPct val="107000"/>
              </a:lnSpc>
              <a:spcBef>
                <a:spcPts val="0"/>
              </a:spcBef>
              <a:spcAft>
                <a:spcPts val="7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-228600" algn="ctr" rtl="1">
              <a:lnSpc>
                <a:spcPct val="107000"/>
              </a:lnSpc>
              <a:spcBef>
                <a:spcPts val="0"/>
              </a:spcBef>
              <a:spcAft>
                <a:spcPts val="70"/>
              </a:spcAft>
            </a:pPr>
            <a:r>
              <a:rPr lang="ar-SY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إشراف</a:t>
            </a:r>
            <a:r>
              <a:rPr lang="ar-SY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ar-SY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د. عبد الكريم طعان</a:t>
            </a:r>
          </a:p>
          <a:p>
            <a:pPr marL="0" marR="0" indent="-228600" algn="ctr" rtl="1">
              <a:lnSpc>
                <a:spcPct val="107000"/>
              </a:lnSpc>
              <a:spcBef>
                <a:spcPts val="0"/>
              </a:spcBef>
              <a:spcAft>
                <a:spcPts val="70"/>
              </a:spcAft>
            </a:pPr>
            <a:r>
              <a:rPr lang="ar-SY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SY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ما. نزار فليون – ما. راما قصار بني المرجة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/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619FB1-F457-F11F-1CC4-8CBD48D01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AA1C2F-847C-1FC4-89EA-07FEF714B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872" y="105491"/>
            <a:ext cx="292792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الجمهوريّة العربيّة السوريّة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المعهد العالي للعلوم التطبيقيّة والتكنولوجيا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قسم النظم الإلكترونيّة والميكانيكيّة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العام الدراسي 2022/2023</a:t>
            </a:r>
            <a:endParaRPr kumimoji="0" lang="ar-SY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94C2F-04BA-8AD7-44AD-C4C2539B43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19" y="0"/>
            <a:ext cx="1830873" cy="17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النظرية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26380"/>
                <a:ext cx="8915400" cy="3777622"/>
              </a:xfrm>
            </p:spPr>
            <p:txBody>
              <a:bodyPr/>
              <a:lstStyle/>
              <a:p>
                <a:pPr algn="r" rtl="1"/>
                <a:r>
                  <a:rPr lang="ar-SY" dirty="0"/>
                  <a:t>دراسة الميكانزم المطاوع</a:t>
                </a:r>
              </a:p>
              <a:p>
                <a:pPr lvl="1" algn="r" rtl="1"/>
                <a:r>
                  <a:rPr lang="ar-SY" dirty="0"/>
                  <a:t>نمذجة الرابطة الدورانية</a:t>
                </a:r>
              </a:p>
              <a:p>
                <a:pPr lvl="2" algn="r" rtl="1"/>
                <a:r>
                  <a:rPr lang="ar-SY" dirty="0"/>
                  <a:t>حساب الزاوية الأعظمية</a:t>
                </a:r>
              </a:p>
              <a:p>
                <a:pPr lvl="2" algn="r" rtl="1"/>
                <a:endParaRPr lang="ar-SY" dirty="0"/>
              </a:p>
              <a:p>
                <a:pPr lvl="2" algn="r" rtl="1"/>
                <a:endParaRPr lang="ar-SY" dirty="0"/>
              </a:p>
              <a:p>
                <a:pPr lvl="2" algn="r" rtl="1"/>
                <a:endParaRPr lang="ar-SY" dirty="0"/>
              </a:p>
              <a:p>
                <a:pPr lvl="2" algn="r" rtl="1"/>
                <a:endParaRPr lang="ar-SY" dirty="0"/>
              </a:p>
              <a:p>
                <a:pPr lvl="2" algn="r" rt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+mj-cs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+mj-cs"/>
                          </a:rPr>
                          <m:t>𝑆</m:t>
                        </m:r>
                      </m:e>
                      <m:sub>
                        <m:r>
                          <a:rPr lang="el-GR" sz="18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+mj-cs"/>
                          </a:rPr>
                          <m:t>𝛩</m:t>
                        </m:r>
                      </m:sub>
                    </m:sSub>
                    <m:r>
                      <a:rPr lang="el-GR" sz="18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ar-SY" sz="1800" i="0" dirty="0">
                    <a:latin typeface="+mj-lt"/>
                    <a:ea typeface="Times New Roman" panose="02020603050405020304" pitchFamily="18" charset="0"/>
                    <a:cs typeface="+mj-cs"/>
                  </a:rPr>
                  <a:t> معامل الإجهاد</a:t>
                </a:r>
                <a:endParaRPr lang="ar-SY" dirty="0"/>
              </a:p>
              <a:p>
                <a:pPr marL="0" indent="0" algn="r" rtl="1">
                  <a:buNone/>
                </a:pPr>
                <a:endParaRPr lang="ar-SY" dirty="0"/>
              </a:p>
              <a:p>
                <a:pPr marL="914400" lvl="2" indent="0" algn="r" rtl="1">
                  <a:buNone/>
                </a:pPr>
                <a:endParaRPr lang="ar-S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26380"/>
                <a:ext cx="8915400" cy="3777622"/>
              </a:xfrm>
              <a:blipFill>
                <a:blip r:embed="rId2"/>
                <a:stretch>
                  <a:fillRect t="-968" r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91E075-EE91-D2E8-FEE1-9B769F821CC4}"/>
                  </a:ext>
                </a:extLst>
              </p:cNvPr>
              <p:cNvSpPr txBox="1"/>
              <p:nvPr/>
            </p:nvSpPr>
            <p:spPr>
              <a:xfrm>
                <a:off x="1689787" y="2921558"/>
                <a:ext cx="6098058" cy="1093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𝐸𝑡</m:t>
                              </m:r>
                            </m:num>
                            <m:den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borderBox>
                      <m:r>
                        <a:rPr lang="en-US" sz="2800" i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91E075-EE91-D2E8-FEE1-9B769F821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787" y="2921558"/>
                <a:ext cx="6098058" cy="1093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EA7741-4BE8-7B07-B1DC-0F9320D9A201}"/>
                  </a:ext>
                </a:extLst>
              </p:cNvPr>
              <p:cNvSpPr txBox="1"/>
              <p:nvPr/>
            </p:nvSpPr>
            <p:spPr>
              <a:xfrm>
                <a:off x="1689787" y="4236571"/>
                <a:ext cx="6098058" cy="945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𝐸𝑡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borderBox>
                      <m:r>
                        <a:rPr lang="en-US" sz="2400" i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EA7741-4BE8-7B07-B1DC-0F9320D9A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787" y="4236571"/>
                <a:ext cx="6098058" cy="945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74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النظرية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26380"/>
                <a:ext cx="8915400" cy="3777622"/>
              </a:xfrm>
            </p:spPr>
            <p:txBody>
              <a:bodyPr>
                <a:normAutofit fontScale="92500" lnSpcReduction="10000"/>
              </a:bodyPr>
              <a:lstStyle/>
              <a:p>
                <a:pPr algn="r" rtl="1"/>
                <a:r>
                  <a:rPr lang="ar-SY" dirty="0"/>
                  <a:t>دراسة الميكانزم المطاوع</a:t>
                </a:r>
              </a:p>
              <a:p>
                <a:pPr lvl="1" algn="r" rtl="1"/>
                <a:r>
                  <a:rPr lang="ar-SY" dirty="0"/>
                  <a:t>نمذجة الرابطة الدورانية</a:t>
                </a:r>
              </a:p>
              <a:p>
                <a:pPr lvl="2" algn="r" rtl="1"/>
                <a:r>
                  <a:rPr lang="ar-SY" dirty="0"/>
                  <a:t>حساب الزاوية الأعظمية على </a:t>
                </a:r>
                <a:r>
                  <a:rPr lang="en-US" dirty="0" err="1"/>
                  <a:t>Matlab</a:t>
                </a:r>
                <a:endParaRPr lang="ar-SY" dirty="0"/>
              </a:p>
              <a:p>
                <a:pPr lvl="2" algn="r" rtl="1"/>
                <a:r>
                  <a:rPr lang="ar-SY" dirty="0"/>
                  <a:t>مادة </a:t>
                </a:r>
                <a:r>
                  <a:rPr lang="en-US" dirty="0"/>
                  <a:t>PLA</a:t>
                </a:r>
              </a:p>
              <a:p>
                <a:pPr lvl="3" algn="r" rtl="1"/>
                <a:r>
                  <a:rPr lang="en-US" dirty="0"/>
                  <a:t>Printing velocity 50 mm/s</a:t>
                </a:r>
              </a:p>
              <a:p>
                <a:pPr lvl="3" algn="r" rtl="1"/>
                <a:r>
                  <a:rPr lang="en-US" dirty="0"/>
                  <a:t>Layer height 0.2 mm</a:t>
                </a:r>
              </a:p>
              <a:p>
                <a:pPr lvl="3" algn="r" rtl="1"/>
                <a:r>
                  <a:rPr lang="en-US" dirty="0"/>
                  <a:t>Filament width 0.4 mm</a:t>
                </a:r>
              </a:p>
              <a:p>
                <a:pPr lvl="3" algn="r" rtl="1"/>
                <a:r>
                  <a:rPr lang="en-US" dirty="0"/>
                  <a:t>Infill density 20%</a:t>
                </a:r>
              </a:p>
              <a:p>
                <a:pPr lvl="2" algn="r" rtl="1"/>
                <a:r>
                  <a:rPr lang="ar-SY" dirty="0"/>
                  <a:t>بتطبيق المعادلتين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ar-SY" b="0" dirty="0"/>
              </a:p>
              <a:p>
                <a:pPr lvl="2" algn="r" rtl="1"/>
                <a:r>
                  <a:rPr lang="ar-SY" dirty="0"/>
                  <a:t>يمكن للرابطة الدوران بين قيمتين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±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63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fr-FR" dirty="0"/>
                  <a:t> </a:t>
                </a:r>
                <a:endParaRPr lang="ar-SY" dirty="0"/>
              </a:p>
              <a:p>
                <a:pPr lvl="2" algn="r" rtl="1"/>
                <a:r>
                  <a:rPr lang="ar-SY" dirty="0"/>
                  <a:t>العزم الأعظمي من أجل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15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ar-SY" dirty="0"/>
                  <a:t> هو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067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ar-SY" dirty="0"/>
              </a:p>
              <a:p>
                <a:pPr marL="0" indent="0" algn="r" rtl="1">
                  <a:buNone/>
                </a:pPr>
                <a:r>
                  <a:rPr lang="ar-SY" dirty="0"/>
                  <a:t>	</a:t>
                </a:r>
              </a:p>
              <a:p>
                <a:pPr marL="914400" lvl="2" indent="0" algn="r" rtl="1">
                  <a:buNone/>
                </a:pPr>
                <a:endParaRPr lang="ar-S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26380"/>
                <a:ext cx="8915400" cy="3777622"/>
              </a:xfrm>
              <a:blipFill>
                <a:blip r:embed="rId2"/>
                <a:stretch>
                  <a:fillRect t="-1290" r="-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EA7741-4BE8-7B07-B1DC-0F9320D9A201}"/>
                  </a:ext>
                </a:extLst>
              </p:cNvPr>
              <p:cNvSpPr txBox="1"/>
              <p:nvPr/>
            </p:nvSpPr>
            <p:spPr>
              <a:xfrm>
                <a:off x="687388" y="716549"/>
                <a:ext cx="6098058" cy="1373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𝐸𝐼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borderBox>
                      <m:r>
                        <a:rPr lang="en-US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ar-SY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𝐸𝑡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borderBox>
                      <m:r>
                        <a:rPr lang="en-US" i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ar-SY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EA7741-4BE8-7B07-B1DC-0F9320D9A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88" y="716549"/>
                <a:ext cx="6098058" cy="1373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EE3B3-AFDF-774A-861B-0978741D6A65}"/>
                  </a:ext>
                </a:extLst>
              </p:cNvPr>
              <p:cNvSpPr txBox="1"/>
              <p:nvPr/>
            </p:nvSpPr>
            <p:spPr>
              <a:xfrm>
                <a:off x="403184" y="2333667"/>
                <a:ext cx="6098058" cy="890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72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𝑀𝑃𝑎</m:t>
                      </m:r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41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𝐺𝑃𝑎</m:t>
                      </m:r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EE3B3-AFDF-774A-861B-0978741D6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84" y="2333667"/>
                <a:ext cx="6098058" cy="890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F066C7-0276-7CCA-43EB-6D9055A49720}"/>
                  </a:ext>
                </a:extLst>
              </p:cNvPr>
              <p:cNvSpPr txBox="1"/>
              <p:nvPr/>
            </p:nvSpPr>
            <p:spPr>
              <a:xfrm>
                <a:off x="1865871" y="3489624"/>
                <a:ext cx="2610364" cy="2148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fr-FR" sz="18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8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fr-FR" sz="18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fr-FR" sz="18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𝑚𝑚</m:t>
                    </m:r>
                  </m:oMath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50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𝑚𝑚</m:t>
                    </m:r>
                  </m:oMath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50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𝑚𝑚</m:t>
                    </m:r>
                  </m:oMath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67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88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𝑚𝑚</m:t>
                    </m:r>
                  </m:oMath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fr-FR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fr-FR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fr-FR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  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fr-FR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𝑚𝑚</m:t>
                    </m:r>
                  </m:oMath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F066C7-0276-7CCA-43EB-6D9055A49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871" y="3489624"/>
                <a:ext cx="2610364" cy="2148665"/>
              </a:xfrm>
              <a:prstGeom prst="rect">
                <a:avLst/>
              </a:prstGeom>
              <a:blipFill>
                <a:blip r:embed="rId5"/>
                <a:stretch>
                  <a:fillRect t="-283" r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36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دراسة الميكانزم التقليدي</a:t>
            </a:r>
          </a:p>
          <a:p>
            <a:pPr lvl="1" algn="r" rtl="1"/>
            <a:r>
              <a:rPr lang="ar-SY" dirty="0"/>
              <a:t>المحطط الحركي للميكانزم</a:t>
            </a:r>
          </a:p>
          <a:p>
            <a:pPr lvl="1" algn="r" rtl="1"/>
            <a:endParaRPr lang="ar-SY" dirty="0"/>
          </a:p>
          <a:p>
            <a:pPr marL="0" indent="0" algn="r" rtl="1">
              <a:buNone/>
            </a:pPr>
            <a:r>
              <a:rPr lang="ar-SY" dirty="0"/>
              <a:t>	</a:t>
            </a:r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2482E4-F089-BEC9-FDA7-D727D7E63DC0}"/>
              </a:ext>
            </a:extLst>
          </p:cNvPr>
          <p:cNvGrpSpPr/>
          <p:nvPr/>
        </p:nvGrpSpPr>
        <p:grpSpPr>
          <a:xfrm>
            <a:off x="1845310" y="1664747"/>
            <a:ext cx="4843780" cy="3133090"/>
            <a:chOff x="-70757" y="0"/>
            <a:chExt cx="4844052" cy="31330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2C160C-95D0-1309-3277-3ABF38324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773295" cy="3133090"/>
            </a:xfrm>
            <a:prstGeom prst="rect">
              <a:avLst/>
            </a:prstGeom>
          </p:spPr>
        </p:pic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D16E6E99-119D-B5E9-52FF-DA32A661C2AB}"/>
                </a:ext>
              </a:extLst>
            </p:cNvPr>
            <p:cNvSpPr txBox="1"/>
            <p:nvPr/>
          </p:nvSpPr>
          <p:spPr>
            <a:xfrm>
              <a:off x="2879271" y="1915886"/>
              <a:ext cx="353786" cy="3973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CA5FDC98-7B3B-B3FA-3A7C-687EF9D8907E}"/>
                </a:ext>
              </a:extLst>
            </p:cNvPr>
            <p:cNvSpPr txBox="1"/>
            <p:nvPr/>
          </p:nvSpPr>
          <p:spPr>
            <a:xfrm>
              <a:off x="2389414" y="2569028"/>
              <a:ext cx="353786" cy="3973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7C1F1B23-2C48-AE15-5B73-7BAE8771630A}"/>
                </a:ext>
              </a:extLst>
            </p:cNvPr>
            <p:cNvSpPr txBox="1"/>
            <p:nvPr/>
          </p:nvSpPr>
          <p:spPr>
            <a:xfrm>
              <a:off x="1605643" y="1828800"/>
              <a:ext cx="353786" cy="3973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F8353D0C-47D3-D61C-B7A6-B79A6572C60C}"/>
                </a:ext>
              </a:extLst>
            </p:cNvPr>
            <p:cNvSpPr txBox="1"/>
            <p:nvPr/>
          </p:nvSpPr>
          <p:spPr>
            <a:xfrm>
              <a:off x="3445328" y="1279072"/>
              <a:ext cx="1132114" cy="3973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Motor 1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171F132F-1722-80B3-BAA8-9C4630631630}"/>
                </a:ext>
              </a:extLst>
            </p:cNvPr>
            <p:cNvSpPr txBox="1"/>
            <p:nvPr/>
          </p:nvSpPr>
          <p:spPr>
            <a:xfrm>
              <a:off x="-70757" y="1442358"/>
              <a:ext cx="1132114" cy="3973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Motor 2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DCDCE5-DCB2-1397-A715-7BAB973D99F5}"/>
                  </a:ext>
                </a:extLst>
              </p:cNvPr>
              <p:cNvSpPr txBox="1"/>
              <p:nvPr/>
            </p:nvSpPr>
            <p:spPr>
              <a:xfrm>
                <a:off x="5267591" y="3107105"/>
                <a:ext cx="6098058" cy="2976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ar-SY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الزاوية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زاوية المحرك الأول</a:t>
                </a:r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ar-SY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الزاوية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زاوية المحرك الثاني</a:t>
                </a:r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ar-SY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الزاوية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زاوية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Roll</a:t>
                </a:r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حول المحور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x</a:t>
                </a:r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المرتبط بالنهاية الطرفية</a:t>
                </a:r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ar-SY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الزاوية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زاوية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Pitch</a:t>
                </a:r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حول المحور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 </a:t>
                </a:r>
                <a:r>
                  <a:rPr lang="ar-SY" sz="1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المرتبط بالنهاية الطرفية</a:t>
                </a:r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ar-SY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الزاوية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زاوية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Yaw</a:t>
                </a:r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حول المحور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z</a:t>
                </a:r>
                <a:r>
                  <a:rPr lang="ar-SY" sz="1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ar-SY" sz="1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المرتبط بالنهاية الطرفية</a:t>
                </a:r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النقاط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كما هو موضح في الشكل </a:t>
                </a:r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محاور الإحداثيات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للجملة الموضحة في الشكل </a:t>
                </a: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المسافة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بين المبدأ والنقطة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وهي تساوي المسافة بين المبدأ والنقطة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المسافة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ar-SY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بين المبدأ والنقطة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DCDCE5-DCB2-1397-A715-7BAB973D9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591" y="3107105"/>
                <a:ext cx="6098058" cy="2976328"/>
              </a:xfrm>
              <a:prstGeom prst="rect">
                <a:avLst/>
              </a:prstGeom>
              <a:blipFill>
                <a:blip r:embed="rId3"/>
                <a:stretch>
                  <a:fillRect t="-410" r="-300" b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69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دراسة الميكانزم التقليدي</a:t>
            </a:r>
          </a:p>
          <a:p>
            <a:pPr lvl="1" algn="r" rtl="1"/>
            <a:r>
              <a:rPr lang="ar-SY" dirty="0"/>
              <a:t>النموذج الهندسي المباشر</a:t>
            </a:r>
          </a:p>
          <a:p>
            <a:pPr lvl="1" algn="r" rtl="1"/>
            <a:endParaRPr lang="ar-SY" dirty="0"/>
          </a:p>
          <a:p>
            <a:pPr marL="0" indent="0" algn="r" rtl="1">
              <a:buNone/>
            </a:pPr>
            <a:r>
              <a:rPr lang="ar-SY" dirty="0"/>
              <a:t>	</a:t>
            </a:r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2482E4-F089-BEC9-FDA7-D727D7E63DC0}"/>
              </a:ext>
            </a:extLst>
          </p:cNvPr>
          <p:cNvGrpSpPr/>
          <p:nvPr/>
        </p:nvGrpSpPr>
        <p:grpSpPr>
          <a:xfrm>
            <a:off x="1635246" y="554802"/>
            <a:ext cx="4460754" cy="2921776"/>
            <a:chOff x="-70757" y="0"/>
            <a:chExt cx="4844052" cy="31330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2C160C-95D0-1309-3277-3ABF38324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773295" cy="3133090"/>
            </a:xfrm>
            <a:prstGeom prst="rect">
              <a:avLst/>
            </a:prstGeom>
          </p:spPr>
        </p:pic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D16E6E99-119D-B5E9-52FF-DA32A661C2AB}"/>
                </a:ext>
              </a:extLst>
            </p:cNvPr>
            <p:cNvSpPr txBox="1"/>
            <p:nvPr/>
          </p:nvSpPr>
          <p:spPr>
            <a:xfrm>
              <a:off x="2879271" y="1915886"/>
              <a:ext cx="353786" cy="3973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CA5FDC98-7B3B-B3FA-3A7C-687EF9D8907E}"/>
                </a:ext>
              </a:extLst>
            </p:cNvPr>
            <p:cNvSpPr txBox="1"/>
            <p:nvPr/>
          </p:nvSpPr>
          <p:spPr>
            <a:xfrm>
              <a:off x="2389414" y="2569028"/>
              <a:ext cx="353786" cy="3973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7C1F1B23-2C48-AE15-5B73-7BAE8771630A}"/>
                </a:ext>
              </a:extLst>
            </p:cNvPr>
            <p:cNvSpPr txBox="1"/>
            <p:nvPr/>
          </p:nvSpPr>
          <p:spPr>
            <a:xfrm>
              <a:off x="1605643" y="1828800"/>
              <a:ext cx="353786" cy="3973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F8353D0C-47D3-D61C-B7A6-B79A6572C60C}"/>
                </a:ext>
              </a:extLst>
            </p:cNvPr>
            <p:cNvSpPr txBox="1"/>
            <p:nvPr/>
          </p:nvSpPr>
          <p:spPr>
            <a:xfrm>
              <a:off x="3445328" y="1279072"/>
              <a:ext cx="1132114" cy="3973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Motor 1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171F132F-1722-80B3-BAA8-9C4630631630}"/>
                </a:ext>
              </a:extLst>
            </p:cNvPr>
            <p:cNvSpPr txBox="1"/>
            <p:nvPr/>
          </p:nvSpPr>
          <p:spPr>
            <a:xfrm>
              <a:off x="-70757" y="1442358"/>
              <a:ext cx="1132114" cy="3973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Motor 2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AF580C-00F4-47C4-0E84-9678CC9F13D0}"/>
                  </a:ext>
                </a:extLst>
              </p:cNvPr>
              <p:cNvSpPr txBox="1"/>
              <p:nvPr/>
            </p:nvSpPr>
            <p:spPr>
              <a:xfrm>
                <a:off x="6216205" y="2974641"/>
                <a:ext cx="6098058" cy="951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S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fr-F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−</m:t>
                          </m:r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S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𝑒𝑞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AF580C-00F4-47C4-0E84-9678CC9F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05" y="2974641"/>
                <a:ext cx="6098058" cy="951158"/>
              </a:xfrm>
              <a:prstGeom prst="rect">
                <a:avLst/>
              </a:prstGeom>
              <a:blipFill>
                <a:blip r:embed="rId3"/>
                <a:stretch>
                  <a:fillRect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26F38A-DF5E-07E2-7F41-D538DD983921}"/>
                  </a:ext>
                </a:extLst>
              </p:cNvPr>
              <p:cNvSpPr txBox="1"/>
              <p:nvPr/>
            </p:nvSpPr>
            <p:spPr>
              <a:xfrm>
                <a:off x="6154421" y="3921859"/>
                <a:ext cx="6159842" cy="77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1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1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1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sz="11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26F38A-DF5E-07E2-7F41-D538DD983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421" y="3921859"/>
                <a:ext cx="6159842" cy="770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E77D5A-530A-BB42-CF88-02F8D2C61F10}"/>
                  </a:ext>
                </a:extLst>
              </p:cNvPr>
              <p:cNvSpPr txBox="1"/>
              <p:nvPr/>
            </p:nvSpPr>
            <p:spPr>
              <a:xfrm>
                <a:off x="836348" y="3781640"/>
                <a:ext cx="7030994" cy="121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ar-SY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∗∗</m:t>
                          </m:r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∗∗∗</m:t>
                          </m:r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E77D5A-530A-BB42-CF88-02F8D2C6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48" y="3781640"/>
                <a:ext cx="7030994" cy="1211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2C413E-1D5D-36ED-FD29-DC7444B1E3D1}"/>
                  </a:ext>
                </a:extLst>
              </p:cNvPr>
              <p:cNvSpPr txBox="1"/>
              <p:nvPr/>
            </p:nvSpPr>
            <p:spPr>
              <a:xfrm>
                <a:off x="6267407" y="5180147"/>
                <a:ext cx="6159842" cy="1240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atan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tan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</m:func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eqArr>
                            </m:e>
                          </m:d>
                        </m:e>
                      </m:borderBox>
                      <m:r>
                        <a:rPr lang="en-US" i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2C413E-1D5D-36ED-FD29-DC7444B1E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407" y="5180147"/>
                <a:ext cx="6159842" cy="1240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3FF422-2773-BE08-6168-C4E8B0296B09}"/>
                  </a:ext>
                </a:extLst>
              </p:cNvPr>
              <p:cNvSpPr txBox="1"/>
              <p:nvPr/>
            </p:nvSpPr>
            <p:spPr>
              <a:xfrm>
                <a:off x="1882050" y="4822036"/>
                <a:ext cx="4688983" cy="1956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2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tan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fNam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func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func>
                                                  <m:funcPr>
                                                    <m:ctrlP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sSup>
                                                      <m:sSup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12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tan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2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fName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func>
                                              </m:den>
                                            </m:f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2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tan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fNam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func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func>
                                                  <m:funcPr>
                                                    <m:ctrlP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sSup>
                                                      <m:sSup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12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tan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2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fName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func>
                                              </m:den>
                                            </m:f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tan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den>
                                    </m:f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2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tan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fNam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func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func>
                                                  <m:funcPr>
                                                    <m:ctrlP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sSup>
                                                      <m:sSup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12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tan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2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fName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func>
                                              </m:den>
                                            </m:f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borderBox>
                      <m:r>
                        <a:rPr lang="en-US" sz="1200" i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3FF422-2773-BE08-6168-C4E8B0296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050" y="4822036"/>
                <a:ext cx="4688983" cy="19569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0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دراسة الميكانزم التقليدي</a:t>
            </a:r>
          </a:p>
          <a:p>
            <a:pPr lvl="1" algn="r" rtl="1"/>
            <a:r>
              <a:rPr lang="ar-SY" dirty="0"/>
              <a:t>النموذج الهندسي العكسي</a:t>
            </a:r>
          </a:p>
          <a:p>
            <a:pPr lvl="1" algn="r" rtl="1"/>
            <a:endParaRPr lang="ar-SY" dirty="0"/>
          </a:p>
          <a:p>
            <a:pPr lvl="1" algn="r" rtl="1"/>
            <a:endParaRPr lang="ar-SY" dirty="0"/>
          </a:p>
          <a:p>
            <a:pPr lvl="1" algn="r" rtl="1"/>
            <a:endParaRPr lang="ar-SY" dirty="0"/>
          </a:p>
          <a:p>
            <a:pPr lvl="1" algn="r" rtl="1"/>
            <a:r>
              <a:rPr lang="ar-SY" dirty="0"/>
              <a:t>تطبيق على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err="1"/>
              <a:t>SimMechanics</a:t>
            </a:r>
            <a:endParaRPr lang="ar-SY" dirty="0"/>
          </a:p>
          <a:p>
            <a:pPr lvl="2" algn="r" rtl="1"/>
            <a:endParaRPr lang="ar-SY" dirty="0"/>
          </a:p>
          <a:p>
            <a:pPr lvl="1" algn="r" rtl="1"/>
            <a:endParaRPr lang="ar-SY" dirty="0"/>
          </a:p>
          <a:p>
            <a:pPr marL="0" indent="0" algn="r" rtl="1">
              <a:buNone/>
            </a:pPr>
            <a:r>
              <a:rPr lang="ar-SY" dirty="0"/>
              <a:t>	</a:t>
            </a:r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DADFB3-A30F-7FDE-4320-0CDC9833372D}"/>
                  </a:ext>
                </a:extLst>
              </p:cNvPr>
              <p:cNvSpPr txBox="1"/>
              <p:nvPr/>
            </p:nvSpPr>
            <p:spPr>
              <a:xfrm>
                <a:off x="5751277" y="3012540"/>
                <a:ext cx="6098058" cy="832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atan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tan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eqArr>
                            </m:e>
                          </m:d>
                        </m:e>
                      </m:borderBox>
                      <m:r>
                        <a:rPr lang="en-US" i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DADFB3-A30F-7FDE-4320-0CDC98333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277" y="3012540"/>
                <a:ext cx="6098058" cy="832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230B0B4-F5A7-D8C5-4B9B-CCAC11D97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780" y="1233132"/>
            <a:ext cx="4300220" cy="2292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5A02C-4CCC-3C91-8A64-4B5B63908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204" y="3845460"/>
            <a:ext cx="4635371" cy="26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	تصميم الرابطة الدورانية المطاوعة</a:t>
            </a:r>
          </a:p>
          <a:p>
            <a:pPr algn="r" rtl="1"/>
            <a:endParaRPr lang="ar-SY" dirty="0"/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08FA-A55D-0596-85C8-5B5B5496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264480"/>
            <a:ext cx="5134001" cy="396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	تصميم الرابطة الدورانية المطاوعة</a:t>
            </a:r>
          </a:p>
          <a:p>
            <a:pPr algn="r" rtl="1"/>
            <a:endParaRPr lang="ar-SY" dirty="0"/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08FA-A55D-0596-85C8-5B5B5496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39" y="2264480"/>
            <a:ext cx="5134001" cy="3969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DA501-62E3-7EF3-5FEF-DCF8CB4B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46489" y="1122789"/>
            <a:ext cx="1116965" cy="4399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F6C6B-6E68-1133-18B0-00A8964AB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444" y="4160737"/>
            <a:ext cx="2139317" cy="20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التصميم الكلي للميكانزم المطاوع بدرجتي الحرية</a:t>
            </a:r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9E820-F5AE-0DDE-4853-6B9765B5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2756639"/>
            <a:ext cx="4737100" cy="327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60226-7765-12BD-BB18-D08CA880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24" y="2658146"/>
            <a:ext cx="2188675" cy="3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تصميم قاعدة الميكانزم التقليدي</a:t>
            </a:r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B2853B-33AC-F3D3-45F6-D409AB8CFA8C}"/>
              </a:ext>
            </a:extLst>
          </p:cNvPr>
          <p:cNvGrpSpPr/>
          <p:nvPr/>
        </p:nvGrpSpPr>
        <p:grpSpPr>
          <a:xfrm>
            <a:off x="3347694" y="2624300"/>
            <a:ext cx="5496612" cy="3501082"/>
            <a:chOff x="0" y="0"/>
            <a:chExt cx="4032250" cy="25647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E2A74D-4644-B047-F5A2-BAB3322A0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032250" cy="2564765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B5D3ADC-3446-BBA8-C772-7ADEEFFC8F97}"/>
                </a:ext>
              </a:extLst>
            </p:cNvPr>
            <p:cNvCxnSpPr/>
            <p:nvPr/>
          </p:nvCxnSpPr>
          <p:spPr>
            <a:xfrm flipH="1">
              <a:off x="2766060" y="1325880"/>
              <a:ext cx="1028700" cy="2438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06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تصميم النهاية الطرفية للميكانزم التقليدي</a:t>
            </a:r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C18E2-2EB5-A009-AA9F-8E6C1946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56" y="2927445"/>
            <a:ext cx="4302125" cy="3306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3B23A2-41CA-2F27-5ED3-D3A9EDBC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923" y="3001104"/>
            <a:ext cx="3681730" cy="315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DD24-9209-FEDB-C935-24F09C53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المحتويات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0D4C-86BF-F86B-5C4C-766609054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4118" y="2133600"/>
            <a:ext cx="3485077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مقدّمة عامّة</a:t>
            </a:r>
          </a:p>
          <a:p>
            <a:pPr algn="r" rtl="1"/>
            <a:r>
              <a:rPr lang="ar-SY" dirty="0"/>
              <a:t>التعريف بالمشروع</a:t>
            </a:r>
          </a:p>
          <a:p>
            <a:pPr algn="r" rtl="1"/>
            <a:r>
              <a:rPr lang="ar-SY" dirty="0"/>
              <a:t>الدراسة المرجعيّة</a:t>
            </a:r>
            <a:endParaRPr lang="en-US" dirty="0"/>
          </a:p>
          <a:p>
            <a:pPr algn="r" rtl="1"/>
            <a:r>
              <a:rPr lang="ar-SY" dirty="0"/>
              <a:t>التحليل الوظيفي</a:t>
            </a:r>
          </a:p>
          <a:p>
            <a:pPr algn="r" rtl="1"/>
            <a:r>
              <a:rPr lang="ar-SY" dirty="0"/>
              <a:t>الدراسة النظرية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1F3EC-4C6E-56CB-D193-8B3A2CE9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C7C0B8-D4DC-D64C-4844-6A0F4FDB601D}"/>
              </a:ext>
            </a:extLst>
          </p:cNvPr>
          <p:cNvSpPr txBox="1">
            <a:spLocks/>
          </p:cNvSpPr>
          <p:nvPr/>
        </p:nvSpPr>
        <p:spPr>
          <a:xfrm>
            <a:off x="3563691" y="2133600"/>
            <a:ext cx="3485077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ar-SY" dirty="0"/>
              <a:t>التصميم الميكانيكي</a:t>
            </a:r>
          </a:p>
          <a:p>
            <a:pPr algn="r" rtl="1"/>
            <a:r>
              <a:rPr lang="ar-SY" dirty="0"/>
              <a:t>الدراسة الإنشائية</a:t>
            </a:r>
          </a:p>
          <a:p>
            <a:pPr algn="r" rtl="1"/>
            <a:r>
              <a:rPr lang="ar-SY" dirty="0"/>
              <a:t>الكود البرمجي</a:t>
            </a:r>
          </a:p>
          <a:p>
            <a:pPr algn="r" rtl="1"/>
            <a:r>
              <a:rPr lang="ar-SY" dirty="0"/>
              <a:t>التنفيذ العملي</a:t>
            </a:r>
          </a:p>
          <a:p>
            <a:pPr algn="r" rtl="1"/>
            <a:r>
              <a:rPr lang="ar-SY" dirty="0"/>
              <a:t>الخاتمة والآفاق المستقبلية</a:t>
            </a:r>
          </a:p>
        </p:txBody>
      </p:sp>
    </p:spTree>
    <p:extLst>
      <p:ext uri="{BB962C8B-B14F-4D97-AF65-F5344CB8AC3E}">
        <p14:creationId xmlns:p14="http://schemas.microsoft.com/office/powerpoint/2010/main" val="25783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تصميم الرابطة الأولى للميكانزم التقليدي</a:t>
            </a:r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C82F4-21F0-CA9F-EAB4-F72FAE5B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75" y="2775268"/>
            <a:ext cx="4256439" cy="3128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3216F-3A1E-4889-50D4-B7FA127DC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70" y="2811552"/>
            <a:ext cx="2936875" cy="309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1D3A7-CC92-7122-F271-B3E6452FD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301" y="2811552"/>
            <a:ext cx="2466729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تصميم الرابطة الثانية للميكانزم التقليدي</a:t>
            </a:r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3AE73D-F015-0557-4B63-E618D5BF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057" y="2732325"/>
            <a:ext cx="2842872" cy="3646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0FE4F-1262-675C-3AC7-87D61B93E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063" y="2932890"/>
            <a:ext cx="2941725" cy="324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8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الإنشائية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2925" y="1540189"/>
                <a:ext cx="8915400" cy="3777622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ar-SY" dirty="0"/>
                  <a:t>دراسة الرابطة الدورانية</a:t>
                </a:r>
              </a:p>
              <a:p>
                <a:pPr lvl="1" algn="r" rtl="1"/>
                <a:r>
                  <a:rPr lang="ar-SY" dirty="0"/>
                  <a:t>تطبيق عزم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𝑁𝑚𝑚</m:t>
                    </m:r>
                  </m:oMath>
                </a14:m>
                <a:endParaRPr lang="ar-SY" dirty="0"/>
              </a:p>
              <a:p>
                <a:pPr marL="914400" lvl="2" indent="0" algn="r" rtl="1">
                  <a:buNone/>
                </a:pPr>
                <a:endParaRPr lang="ar-S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5" y="1540189"/>
                <a:ext cx="8915400" cy="3777622"/>
              </a:xfrm>
              <a:blipFill>
                <a:blip r:embed="rId2"/>
                <a:stretch>
                  <a:fillRect t="-969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6D125-364D-B36C-EC06-39860CAB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94" y="2414026"/>
            <a:ext cx="9467870" cy="4164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CBB01-0376-88C2-1916-0C5A8A897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94" y="2414026"/>
            <a:ext cx="9467870" cy="42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الإنشائية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2925" y="1540189"/>
                <a:ext cx="8915400" cy="3777622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ar-SY" dirty="0"/>
                  <a:t>دراسة الميكانزم المطاوع كاملاً</a:t>
                </a:r>
              </a:p>
              <a:p>
                <a:pPr lvl="1" algn="r" rtl="1"/>
                <a:r>
                  <a:rPr lang="ar-SY" dirty="0"/>
                  <a:t>تدوير الميكانزم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ar-SY" dirty="0"/>
              </a:p>
              <a:p>
                <a:pPr marL="914400" lvl="2" indent="0" algn="r" rtl="1">
                  <a:buNone/>
                </a:pPr>
                <a:endParaRPr lang="ar-S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5" y="1540189"/>
                <a:ext cx="8915400" cy="3777622"/>
              </a:xfrm>
              <a:blipFill>
                <a:blip r:embed="rId2"/>
                <a:stretch>
                  <a:fillRect t="-969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52156E-7729-569B-8C5B-761F039D6C41}"/>
              </a:ext>
            </a:extLst>
          </p:cNvPr>
          <p:cNvGrpSpPr/>
          <p:nvPr/>
        </p:nvGrpSpPr>
        <p:grpSpPr>
          <a:xfrm>
            <a:off x="999954" y="1905314"/>
            <a:ext cx="7608236" cy="4164904"/>
            <a:chOff x="0" y="0"/>
            <a:chExt cx="5141595" cy="223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1AB4F3-33A2-512D-469B-015781C33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141595" cy="22390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3B57FA-8947-9AF9-1151-A34C41D91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23" b="10438"/>
            <a:stretch/>
          </p:blipFill>
          <p:spPr bwMode="auto">
            <a:xfrm>
              <a:off x="41030" y="1770185"/>
              <a:ext cx="1224915" cy="2692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9973D4E-774C-DCD9-CE90-143E300AA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40" y="1905000"/>
            <a:ext cx="7620023" cy="41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7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الإنشائية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دراسة الميكانزم المطاوع كاملاً</a:t>
            </a:r>
          </a:p>
          <a:p>
            <a:pPr lvl="1" algn="r" rtl="1"/>
            <a:r>
              <a:rPr lang="ar-SY" dirty="0"/>
              <a:t>اختبار تحمل وزن المحركات والحمولة</a:t>
            </a:r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6B7E8-D4F8-2A00-5136-79DA0BD5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533243"/>
            <a:ext cx="8371304" cy="37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0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الإنشائية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دراسة الميكانزم التقليدي</a:t>
            </a:r>
          </a:p>
          <a:p>
            <a:pPr lvl="1" algn="r" rtl="1"/>
            <a:r>
              <a:rPr lang="ar-SY" dirty="0"/>
              <a:t>اختبار تحمل وزن المحركات والحمولة</a:t>
            </a:r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EE0FE-8672-7FB3-753D-A3EB5419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97" y="2271720"/>
            <a:ext cx="4549781" cy="1979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AD7CE-69F1-7D13-FC00-22C7D922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546" y="2271720"/>
            <a:ext cx="4419304" cy="1979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C8433B-66E6-4DE1-41A6-E59B29F6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363" y="4452926"/>
            <a:ext cx="4812030" cy="20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الكود البرمجي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كود </a:t>
            </a:r>
            <a:r>
              <a:rPr lang="en-US" dirty="0" err="1"/>
              <a:t>Matlab</a:t>
            </a:r>
            <a:endParaRPr lang="ar-SY" dirty="0"/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واجهة</a:t>
            </a:r>
          </a:p>
          <a:p>
            <a:pPr lvl="1" algn="r" rtl="1"/>
            <a:r>
              <a:rPr lang="ar-SY" dirty="0"/>
              <a:t>توليد </a:t>
            </a:r>
            <a:r>
              <a:rPr lang="ar-SY" b="1" dirty="0">
                <a:solidFill>
                  <a:schemeClr val="accent1"/>
                </a:solidFill>
              </a:rPr>
              <a:t>مسارات</a:t>
            </a:r>
          </a:p>
          <a:p>
            <a:pPr lvl="1" algn="r" rtl="1"/>
            <a:r>
              <a:rPr lang="ar-SY" dirty="0"/>
              <a:t>حساب </a:t>
            </a:r>
            <a:r>
              <a:rPr lang="ar-SY" b="1" dirty="0">
                <a:solidFill>
                  <a:schemeClr val="accent1"/>
                </a:solidFill>
              </a:rPr>
              <a:t>النموذج</a:t>
            </a:r>
            <a:r>
              <a:rPr lang="ar-SY" b="1" dirty="0"/>
              <a:t> </a:t>
            </a:r>
            <a:r>
              <a:rPr lang="ar-SY" b="1" dirty="0">
                <a:solidFill>
                  <a:schemeClr val="accent1"/>
                </a:solidFill>
              </a:rPr>
              <a:t>العكسي</a:t>
            </a:r>
          </a:p>
          <a:p>
            <a:pPr algn="r" rtl="1"/>
            <a:r>
              <a:rPr lang="ar-SY" dirty="0"/>
              <a:t>كود </a:t>
            </a:r>
            <a:r>
              <a:rPr lang="en-US" dirty="0"/>
              <a:t>Arduino</a:t>
            </a:r>
            <a:endParaRPr lang="ar-SY" dirty="0"/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استقبال</a:t>
            </a:r>
            <a:r>
              <a:rPr lang="ar-SY" dirty="0"/>
              <a:t> أوامر </a:t>
            </a:r>
            <a:r>
              <a:rPr lang="en-US" dirty="0"/>
              <a:t>Serial</a:t>
            </a:r>
            <a:endParaRPr lang="ar-SY" dirty="0"/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التحكم</a:t>
            </a:r>
            <a:r>
              <a:rPr lang="ar-SY" dirty="0"/>
              <a:t> بالمحركات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291A13-C4C4-95E8-C76E-7DEB1E47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80" y="1299207"/>
            <a:ext cx="4623487" cy="493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1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التنفيذ العملي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dirty="0"/>
              <a:t>القطع المطبوعة قبل وبعد التجميع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91065-4677-06B6-D085-91E72738E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50" y="2438735"/>
            <a:ext cx="4023481" cy="319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582FD-387A-052A-568C-B865DE8E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67" y="2438735"/>
            <a:ext cx="5683701" cy="3199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A782F5-827A-9513-1928-CCC98F873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91" y="2448470"/>
            <a:ext cx="3841431" cy="31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0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التنفيذ العملي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2925" y="1540189"/>
                <a:ext cx="8915400" cy="3777622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ar-SY" dirty="0"/>
                  <a:t>المقارنة من ناحية الوزن</a:t>
                </a:r>
              </a:p>
              <a:p>
                <a:pPr lvl="1" algn="r" rtl="1"/>
                <a:r>
                  <a:rPr lang="ar-SY" dirty="0"/>
                  <a:t>الوزن الكلي للميكانزم المطاوع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480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ar-SY" dirty="0"/>
              </a:p>
              <a:p>
                <a:pPr lvl="1" algn="r" rtl="1"/>
                <a:r>
                  <a:rPr lang="ar-SY" dirty="0"/>
                  <a:t>الوزن الكلي للميكانزم التقليدي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ar-SY" dirty="0"/>
              </a:p>
              <a:p>
                <a:pPr algn="r" rtl="1"/>
                <a:endParaRPr lang="ar-SY" dirty="0"/>
              </a:p>
              <a:p>
                <a:pPr algn="r" rtl="1"/>
                <a:endParaRPr lang="ar-SY" dirty="0"/>
              </a:p>
              <a:p>
                <a:pPr algn="r" rtl="1"/>
                <a:r>
                  <a:rPr lang="ar-SY" dirty="0"/>
                  <a:t>المقارنة من ناحية الدقة</a:t>
                </a:r>
                <a:endParaRPr lang="en-US" dirty="0"/>
              </a:p>
              <a:p>
                <a:pPr lvl="1" algn="r" rtl="1"/>
                <a:r>
                  <a:rPr lang="ar-SY" dirty="0"/>
                  <a:t>مسطرة مدرجة على مسافة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ar-SY" b="0" i="1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ar-SY" dirty="0"/>
                  <a:t> فكانت دقة الميكانزم المطاوع من رتبة دقة المسطرة أي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pPr lvl="1" algn="r" rtl="1"/>
                <a:r>
                  <a:rPr lang="ar-SY" dirty="0"/>
                  <a:t>مسطرة مدرجة على مسافة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ar-SY" b="0" i="1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ar-SY" dirty="0"/>
                  <a:t> فكانت دقة الميكانزم التقليدي من رتبة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ar-SY" dirty="0"/>
                  <a:t> أي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~±</m:t>
                    </m:r>
                    <m:r>
                      <a:rPr lang="ar-SY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ar-SY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ar-SY" b="0" i="1" smtClean="0">
                        <a:latin typeface="Cambria Math" panose="02040503050406030204" pitchFamily="18" charset="0"/>
                      </a:rPr>
                      <m:t>69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pPr lvl="1" algn="r" rtl="1"/>
                <a:endParaRPr lang="ar-S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5" y="1540189"/>
                <a:ext cx="8915400" cy="3777622"/>
              </a:xfrm>
              <a:blipFill>
                <a:blip r:embed="rId2"/>
                <a:stretch>
                  <a:fillRect t="-969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الخاتمة والآفاق المستقبلية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>
            <a:normAutofit/>
          </a:bodyPr>
          <a:lstStyle/>
          <a:p>
            <a:pPr algn="r" rtl="1"/>
            <a:r>
              <a:rPr lang="ar-SY" sz="18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دراسة عملية </a:t>
            </a:r>
            <a:r>
              <a:rPr lang="ar-SY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على الميكانزمات المطاوعة والروابطة الدورانية المطاوعة</a:t>
            </a:r>
          </a:p>
          <a:p>
            <a:pPr algn="r" rtl="1"/>
            <a:r>
              <a:rPr lang="ar-SY" sz="18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تصميم وتنفيذ </a:t>
            </a:r>
            <a:r>
              <a:rPr lang="ar-SY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ميكانزم مطاوع بدرجتي حرية </a:t>
            </a:r>
          </a:p>
          <a:p>
            <a:pPr algn="r" rtl="1"/>
            <a:r>
              <a:rPr lang="ar-SY" sz="18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تصميم وتنفيذ </a:t>
            </a:r>
            <a:r>
              <a:rPr lang="ar-SY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ميكانزم تفرعي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Agile Eye</a:t>
            </a:r>
          </a:p>
          <a:p>
            <a:pPr algn="r" rtl="1"/>
            <a:r>
              <a:rPr lang="ar-SY" b="1" dirty="0">
                <a:solidFill>
                  <a:schemeClr val="accent1"/>
                </a:solidFill>
                <a:cs typeface="Times New Roman" panose="02020603050405020304" pitchFamily="18" charset="0"/>
              </a:rPr>
              <a:t>مقارنة عملية </a:t>
            </a:r>
            <a:r>
              <a:rPr lang="ar-SY" dirty="0">
                <a:cs typeface="Times New Roman" panose="02020603050405020304" pitchFamily="18" charset="0"/>
              </a:rPr>
              <a:t>بين نوعي الميكانزمات</a:t>
            </a:r>
          </a:p>
          <a:p>
            <a:pPr algn="r" rtl="1"/>
            <a:endParaRPr lang="ar-SY" dirty="0">
              <a:cs typeface="Times New Roman" panose="02020603050405020304" pitchFamily="18" charset="0"/>
            </a:endParaRPr>
          </a:p>
          <a:p>
            <a:pPr algn="r" rtl="1"/>
            <a:r>
              <a:rPr lang="ar-SY" sz="18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اختبار</a:t>
            </a:r>
            <a:r>
              <a:rPr lang="ar-SY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على </a:t>
            </a:r>
            <a:r>
              <a:rPr lang="ar-SY" sz="18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التعب وعدد دورات </a:t>
            </a:r>
            <a:r>
              <a:rPr lang="ar-SY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العمل </a:t>
            </a:r>
          </a:p>
          <a:p>
            <a:pPr algn="r" rtl="1"/>
            <a:r>
              <a:rPr lang="ar-SY" sz="18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أمثلة</a:t>
            </a:r>
            <a:r>
              <a:rPr lang="ar-SY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تصميم الميكانزم المطاوع من حيث العزم المطلوب لتحقيق مجال العمل</a:t>
            </a:r>
          </a:p>
          <a:p>
            <a:pPr algn="r" rtl="1"/>
            <a:r>
              <a:rPr lang="ar-SY" sz="18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تنفيذ</a:t>
            </a:r>
            <a:r>
              <a:rPr lang="ar-SY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الميكانزم باستخدام </a:t>
            </a:r>
            <a:r>
              <a:rPr lang="ar-SY" sz="18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مواد أخرى </a:t>
            </a:r>
            <a:r>
              <a:rPr lang="ar-SY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قابلة للطباعة ثلاثية الأبعاد </a:t>
            </a:r>
          </a:p>
          <a:p>
            <a:pPr algn="r" rtl="1"/>
            <a:r>
              <a:rPr lang="ar-SY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العمل على </a:t>
            </a:r>
            <a:r>
              <a:rPr lang="ar-SY" sz="18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نشر ورقة بحثية </a:t>
            </a:r>
            <a:r>
              <a:rPr lang="ar-SY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في المقارنة بين الميكانزمين من الناحية العملية</a:t>
            </a: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0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D486-BEB4-4C64-30D7-F6E4FABF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مقدّمة عامّة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18F3-F9A6-2AAD-159A-C644F259E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Y" dirty="0"/>
              <a:t>ما هي الميكانيزمات المطاوعة؟</a:t>
            </a:r>
          </a:p>
          <a:p>
            <a:pPr algn="r" rtl="1"/>
            <a:r>
              <a:rPr lang="ar-SY" dirty="0"/>
              <a:t>خصائص الميكانيزمات المطاوعة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تقليل عدد </a:t>
            </a:r>
            <a:r>
              <a:rPr lang="ar-SY" dirty="0"/>
              <a:t>القطع المتحركة</a:t>
            </a:r>
            <a:endParaRPr lang="en-US" dirty="0"/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الوثوقية</a:t>
            </a:r>
            <a:endParaRPr lang="ar-SY" dirty="0"/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سهولة التصنيع </a:t>
            </a:r>
            <a:r>
              <a:rPr lang="ar-SY" dirty="0"/>
              <a:t>وبالتالي </a:t>
            </a:r>
            <a:r>
              <a:rPr lang="ar-SY" b="1" dirty="0">
                <a:solidFill>
                  <a:schemeClr val="accent1"/>
                </a:solidFill>
              </a:rPr>
              <a:t>التكلفة المنخفضة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حركة دقيقة </a:t>
            </a:r>
            <a:r>
              <a:rPr lang="ar-SY" dirty="0"/>
              <a:t>بسبب عدم وجود خلوصات وبالتالي </a:t>
            </a:r>
            <a:r>
              <a:rPr lang="ar-SY" b="1" dirty="0">
                <a:solidFill>
                  <a:schemeClr val="accent1"/>
                </a:solidFill>
              </a:rPr>
              <a:t>أداء أفضل</a:t>
            </a:r>
          </a:p>
          <a:p>
            <a:pPr lvl="1" algn="r" rtl="1"/>
            <a:r>
              <a:rPr lang="ar-SY" dirty="0"/>
              <a:t>إمكانية التصنيع </a:t>
            </a:r>
            <a:r>
              <a:rPr lang="ar-SY" b="1" dirty="0">
                <a:solidFill>
                  <a:schemeClr val="accent1"/>
                </a:solidFill>
              </a:rPr>
              <a:t>على المستوى المحهري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خفة</a:t>
            </a:r>
            <a:r>
              <a:rPr lang="ar-SY" dirty="0"/>
              <a:t> الوزن</a:t>
            </a:r>
          </a:p>
          <a:p>
            <a:pPr algn="r" rtl="1"/>
            <a:r>
              <a:rPr lang="ar-SY" dirty="0"/>
              <a:t>توجيه شعاع الدفع لجسم طائر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07C0F-C542-E2D9-71A4-DBE48EC8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08C999-315E-0841-0249-ABE7D462A1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5331" y="1313569"/>
            <a:ext cx="4398836" cy="45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1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1CED-6600-6995-B272-E4FEBDDA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337" y="1687800"/>
            <a:ext cx="8911687" cy="1280890"/>
          </a:xfrm>
        </p:spPr>
        <p:txBody>
          <a:bodyPr/>
          <a:lstStyle/>
          <a:p>
            <a:pPr algn="r" rtl="1"/>
            <a:r>
              <a:rPr lang="ar-SY" b="1" dirty="0">
                <a:solidFill>
                  <a:schemeClr val="accent1"/>
                </a:solidFill>
              </a:rPr>
              <a:t>شكراً لاستماعكم!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8FDEF-E586-1846-9846-F1D3D9F5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29</a:t>
            </a:fld>
            <a:endParaRPr lang="en-US"/>
          </a:p>
        </p:txBody>
      </p:sp>
      <p:pic>
        <p:nvPicPr>
          <p:cNvPr id="5122" name="Picture 2" descr="Vraagteken Gif - IceGif">
            <a:extLst>
              <a:ext uri="{FF2B5EF4-FFF2-40B4-BE49-F238E27FC236}">
                <a16:creationId xmlns:a16="http://schemas.microsoft.com/office/drawing/2014/main" id="{94F4F11A-6567-49A2-493F-0E898CBF5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30" y="1508061"/>
            <a:ext cx="40195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61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D97DB-9CF9-8009-9FF2-3F5D31B5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المراجع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F82531B-C899-CAB8-4326-14CD00DE1C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5669872"/>
              </p:ext>
            </p:extLst>
          </p:nvPr>
        </p:nvGraphicFramePr>
        <p:xfrm>
          <a:off x="2592925" y="2014153"/>
          <a:ext cx="9252522" cy="38337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8113">
                  <a:extLst>
                    <a:ext uri="{9D8B030D-6E8A-4147-A177-3AD203B41FA5}">
                      <a16:colId xmlns:a16="http://schemas.microsoft.com/office/drawing/2014/main" val="3516452188"/>
                    </a:ext>
                  </a:extLst>
                </a:gridCol>
                <a:gridCol w="8484409">
                  <a:extLst>
                    <a:ext uri="{9D8B030D-6E8A-4147-A177-3AD203B41FA5}">
                      <a16:colId xmlns:a16="http://schemas.microsoft.com/office/drawing/2014/main" val="1676498492"/>
                    </a:ext>
                  </a:extLst>
                </a:gridCol>
              </a:tblGrid>
              <a:tr h="5476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[1]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M. D. Perez, M. Poucet and D. D. Nascimento, "DEVELOPMENT OF THRUSTER POINTING MECHANISMS FOR CUBESAT &amp; SMALL SATELLITE APPLICATIONS," LMO-UK, 2013.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extLst>
                  <a:ext uri="{0D108BD9-81ED-4DB2-BD59-A6C34878D82A}">
                    <a16:rowId xmlns:a16="http://schemas.microsoft.com/office/drawing/2014/main" val="3665094222"/>
                  </a:ext>
                </a:extLst>
              </a:tr>
              <a:tr h="5476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[2]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E. G. Merriam, J. E. Jones, S. P. Magleby and L. L. Howell, "Monolithic 2 DOF fully compliant space pointing mechanism," Mech. Sci, vol. 4, p. 381–390, 2013.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extLst>
                  <a:ext uri="{0D108BD9-81ED-4DB2-BD59-A6C34878D82A}">
                    <a16:rowId xmlns:a16="http://schemas.microsoft.com/office/drawing/2014/main" val="3558898238"/>
                  </a:ext>
                </a:extLst>
              </a:tr>
              <a:tr h="5476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[3]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R. UR-REHMAN, S. CARO, D. CHABLAT and P. WENGER, "Kinematic and Dynamic Analysis of the 2-DOF Spherical Wrist of Orthoglide 5-axis," Institut de Recherche en Communication et Cybernétique de Nantes.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extLst>
                  <a:ext uri="{0D108BD9-81ED-4DB2-BD59-A6C34878D82A}">
                    <a16:rowId xmlns:a16="http://schemas.microsoft.com/office/drawing/2014/main" val="4050639039"/>
                  </a:ext>
                </a:extLst>
              </a:tr>
              <a:tr h="5476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[4]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D. F. Machekposhti, N. Tolou and J. L. Herder, "A Review on Compliant Joints and Rigid-Body Constant Velocity Universal Joints Toward the Design of Compliant Homokinetic Couplings".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extLst>
                  <a:ext uri="{0D108BD9-81ED-4DB2-BD59-A6C34878D82A}">
                    <a16:rowId xmlns:a16="http://schemas.microsoft.com/office/drawing/2014/main" val="3449113905"/>
                  </a:ext>
                </a:extLst>
              </a:tr>
              <a:tr h="5476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[5]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J. Shah, J. Soni and P. Moradiya, "A Review of Compliant Mechanisms Manufactured by using 3D Printing Technology," Special Edition ICRPMSME, 2021 .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extLst>
                  <a:ext uri="{0D108BD9-81ED-4DB2-BD59-A6C34878D82A}">
                    <a16:rowId xmlns:a16="http://schemas.microsoft.com/office/drawing/2014/main" val="587533647"/>
                  </a:ext>
                </a:extLst>
              </a:tr>
              <a:tr h="5476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[6]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B. D. Jensen and L. L. Howell, "The modeling of cross-axis flexural pivots," Mechanism and Machine Theory, p. 461–476, 2002.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extLst>
                  <a:ext uri="{0D108BD9-81ED-4DB2-BD59-A6C34878D82A}">
                    <a16:rowId xmlns:a16="http://schemas.microsoft.com/office/drawing/2014/main" val="1629116041"/>
                  </a:ext>
                </a:extLst>
              </a:tr>
              <a:tr h="5477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[7]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J. A. </a:t>
                      </a:r>
                      <a:r>
                        <a:rPr lang="en-US" sz="1100" kern="100" dirty="0" err="1">
                          <a:effectLst/>
                        </a:rPr>
                        <a:t>Travieso</a:t>
                      </a:r>
                      <a:r>
                        <a:rPr lang="en-US" sz="1100" kern="100" dirty="0">
                          <a:effectLst/>
                        </a:rPr>
                        <a:t>-Rodriguez, R. Jerez-Mesa, J. </a:t>
                      </a:r>
                      <a:r>
                        <a:rPr lang="en-US" sz="1100" kern="100" dirty="0" err="1">
                          <a:effectLst/>
                        </a:rPr>
                        <a:t>Llumà</a:t>
                      </a:r>
                      <a:r>
                        <a:rPr lang="en-US" sz="1100" kern="100" dirty="0">
                          <a:effectLst/>
                        </a:rPr>
                        <a:t>, O. Traver-Ramos, G. Gomez-Gras and J. J. R. </a:t>
                      </a:r>
                      <a:r>
                        <a:rPr lang="en-US" sz="1100" kern="100" dirty="0" err="1">
                          <a:effectLst/>
                        </a:rPr>
                        <a:t>Rovira</a:t>
                      </a:r>
                      <a:r>
                        <a:rPr lang="en-US" sz="1100" kern="100" dirty="0">
                          <a:effectLst/>
                        </a:rPr>
                        <a:t>, "Mechanical Properties of 3D-Printing Polylactic Acid Parts subjected to Bending Stress and Fatigue Testing," Special Issue of the Manufacturing Engineering Society 2019 (SIMES-2019), 2019. 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360" marR="9360" marT="9360" marB="9360" anchor="ctr"/>
                </a:tc>
                <a:extLst>
                  <a:ext uri="{0D108BD9-81ED-4DB2-BD59-A6C34878D82A}">
                    <a16:rowId xmlns:a16="http://schemas.microsoft.com/office/drawing/2014/main" val="17044924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CA1FD-6BDC-73A9-7E3D-A11B3A31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8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E9DF-A351-466B-4E14-5510BED9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التعريف بالمشروع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325B-D594-7F56-08E8-0122D4293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هدف المشروع</a:t>
            </a:r>
          </a:p>
          <a:p>
            <a:pPr algn="r" rtl="1"/>
            <a:r>
              <a:rPr lang="ar-SY" dirty="0"/>
              <a:t>دفتر الشروط الوظيفيّة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72A29-DA0D-F9DA-7749-5BA594DE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05B99B-FC99-8A7B-8CB2-81CC8A2F5B6F}"/>
              </a:ext>
            </a:extLst>
          </p:cNvPr>
          <p:cNvSpPr txBox="1">
            <a:spLocks/>
          </p:cNvSpPr>
          <p:nvPr/>
        </p:nvSpPr>
        <p:spPr>
          <a:xfrm>
            <a:off x="1736996" y="2420086"/>
            <a:ext cx="7296711" cy="4437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/>
            <a:endParaRPr lang="ar-SY" dirty="0">
              <a:solidFill>
                <a:schemeClr val="tx1"/>
              </a:solidFill>
            </a:endParaRP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دراسة مرجعية لأسباب استخدام </a:t>
            </a:r>
            <a:r>
              <a:rPr lang="ar-SY" dirty="0"/>
              <a:t>هذا النوع من الميكانزمات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دراسة المواد</a:t>
            </a:r>
            <a:r>
              <a:rPr lang="ar-SY" dirty="0">
                <a:solidFill>
                  <a:schemeClr val="tx1"/>
                </a:solidFill>
              </a:rPr>
              <a:t> الممكن استخدامها لتحقيق هذا النوع من الميكانيزمات 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المقارنة </a:t>
            </a:r>
            <a:r>
              <a:rPr lang="ar-SY" dirty="0"/>
              <a:t>بين نوعي الميكانيمات التقليدية والمطاوعة </a:t>
            </a:r>
            <a:r>
              <a:rPr lang="ar-SY" b="1" dirty="0">
                <a:solidFill>
                  <a:schemeClr val="accent1"/>
                </a:solidFill>
              </a:rPr>
              <a:t>عمليّاً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EB7BE27-512A-A145-FAB1-D470B13597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2276305"/>
                  </p:ext>
                </p:extLst>
              </p:nvPr>
            </p:nvGraphicFramePr>
            <p:xfrm>
              <a:off x="1967204" y="2619792"/>
              <a:ext cx="6564443" cy="2134246"/>
            </p:xfrm>
            <a:graphic>
              <a:graphicData uri="http://schemas.openxmlformats.org/drawingml/2006/table">
                <a:tbl>
                  <a:tblPr rtl="1" firstRow="1" firstCol="1" bandRow="1">
                    <a:tableStyleId>{5C22544A-7EE6-4342-B048-85BDC9FD1C3A}</a:tableStyleId>
                  </a:tblPr>
                  <a:tblGrid>
                    <a:gridCol w="2854735">
                      <a:extLst>
                        <a:ext uri="{9D8B030D-6E8A-4147-A177-3AD203B41FA5}">
                          <a16:colId xmlns:a16="http://schemas.microsoft.com/office/drawing/2014/main" val="396217637"/>
                        </a:ext>
                      </a:extLst>
                    </a:gridCol>
                    <a:gridCol w="3709708">
                      <a:extLst>
                        <a:ext uri="{9D8B030D-6E8A-4147-A177-3AD203B41FA5}">
                          <a16:colId xmlns:a16="http://schemas.microsoft.com/office/drawing/2014/main" val="1008513437"/>
                        </a:ext>
                      </a:extLst>
                    </a:gridCol>
                  </a:tblGrid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 dirty="0">
                              <a:effectLst/>
                            </a:rPr>
                            <a:t>الشرط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المجال المطلوب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96502586"/>
                      </a:ext>
                    </a:extLst>
                  </a:tr>
                  <a:tr h="229967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 dirty="0">
                              <a:effectLst/>
                            </a:rPr>
                            <a:t>أبعاد الميكانزم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SY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ar-SY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عرض</m:t>
                                </m:r>
                                <m:r>
                                  <a:rPr lang="ar-SY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ar-SY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  <m:r>
                                  <a:rPr lang="ar-SY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  <m:r>
                                  <a:rPr lang="ar-SY" sz="1200">
                                    <a:effectLst/>
                                    <a:latin typeface="Cambria Math" panose="02040503050406030204" pitchFamily="18" charset="0"/>
                                  </a:rPr>
                                  <m:t> × </m:t>
                                </m:r>
                                <m:r>
                                  <a:rPr lang="ar-SY" sz="1200">
                                    <a:effectLst/>
                                    <a:latin typeface="Cambria Math" panose="02040503050406030204" pitchFamily="18" charset="0"/>
                                  </a:rPr>
                                  <m:t>عمق</m:t>
                                </m:r>
                                <m:r>
                                  <a:rPr lang="ar-SY" sz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ar-SY" sz="1200">
                                    <a:effectLst/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  <m:r>
                                  <a:rPr lang="ar-SY" sz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  <m:r>
                                  <a:rPr lang="ar-SY" sz="1200">
                                    <a:effectLst/>
                                    <a:latin typeface="Cambria Math" panose="02040503050406030204" pitchFamily="18" charset="0"/>
                                  </a:rPr>
                                  <m:t> ×</m:t>
                                </m:r>
                                <m:r>
                                  <a:rPr lang="ar-SY" sz="1200">
                                    <a:effectLst/>
                                    <a:latin typeface="Cambria Math" panose="02040503050406030204" pitchFamily="18" charset="0"/>
                                  </a:rPr>
                                  <m:t>ارتفاع</m:t>
                                </m:r>
                                <m:r>
                                  <a:rPr lang="ar-SY" sz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ar-SY" sz="1200">
                                    <a:effectLst/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  <m:r>
                                  <a:rPr lang="ar-SY" sz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  <m:r>
                                  <a:rPr lang="ar-SY" sz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ar-SY" sz="1200" dirty="0">
                            <a:effectLst/>
                            <a:latin typeface="Times New Roman" panose="02020603050405020304" pitchFamily="18" charset="0"/>
                          </a:endParaRPr>
                        </a:p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03333710"/>
                      </a:ext>
                    </a:extLst>
                  </a:tr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مجال الحركة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n-US" sz="1200" smtClean="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ar-SY" sz="1200" dirty="0">
                              <a:effectLst/>
                            </a:rPr>
                            <a:t>  لكل رابطة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002240"/>
                      </a:ext>
                    </a:extLst>
                  </a:tr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السرعات الرابطية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 dirty="0">
                              <a:effectLst/>
                            </a:rPr>
                            <a:t>لا تقل عن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𝑅𝑃𝑀</m:t>
                              </m:r>
                            </m:oMath>
                          </a14:m>
                          <a:r>
                            <a:rPr lang="ar-SY" sz="1200" dirty="0">
                              <a:effectLst/>
                            </a:rPr>
                            <a:t> لكل رابطة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6633217"/>
                      </a:ext>
                    </a:extLst>
                  </a:tr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كتلة الميكانزم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 dirty="0">
                              <a:effectLst/>
                            </a:rPr>
                            <a:t>لا تزيد عن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oMath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69588518"/>
                      </a:ext>
                    </a:extLst>
                  </a:tr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كتلة الحمل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 dirty="0">
                              <a:effectLst/>
                            </a:rPr>
                            <a:t>لا تتجاوز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oMath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6880906"/>
                      </a:ext>
                    </a:extLst>
                  </a:tr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دقة التوجيه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 dirty="0">
                              <a:effectLst/>
                            </a:rPr>
                            <a:t>لا تقل عن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93654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EB7BE27-512A-A145-FAB1-D470B13597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2276305"/>
                  </p:ext>
                </p:extLst>
              </p:nvPr>
            </p:nvGraphicFramePr>
            <p:xfrm>
              <a:off x="1967204" y="2619792"/>
              <a:ext cx="6564443" cy="2134246"/>
            </p:xfrm>
            <a:graphic>
              <a:graphicData uri="http://schemas.openxmlformats.org/drawingml/2006/table">
                <a:tbl>
                  <a:tblPr rtl="1" firstRow="1" firstCol="1" bandRow="1">
                    <a:tableStyleId>{5C22544A-7EE6-4342-B048-85BDC9FD1C3A}</a:tableStyleId>
                  </a:tblPr>
                  <a:tblGrid>
                    <a:gridCol w="2854735">
                      <a:extLst>
                        <a:ext uri="{9D8B030D-6E8A-4147-A177-3AD203B41FA5}">
                          <a16:colId xmlns:a16="http://schemas.microsoft.com/office/drawing/2014/main" val="396217637"/>
                        </a:ext>
                      </a:extLst>
                    </a:gridCol>
                    <a:gridCol w="3709708">
                      <a:extLst>
                        <a:ext uri="{9D8B030D-6E8A-4147-A177-3AD203B41FA5}">
                          <a16:colId xmlns:a16="http://schemas.microsoft.com/office/drawing/2014/main" val="1008513437"/>
                        </a:ext>
                      </a:extLst>
                    </a:gridCol>
                  </a:tblGrid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 dirty="0">
                              <a:effectLst/>
                            </a:rPr>
                            <a:t>الشرط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المجال المطلوب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96502586"/>
                      </a:ext>
                    </a:extLst>
                  </a:tr>
                  <a:tr h="390652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 dirty="0">
                              <a:effectLst/>
                            </a:rPr>
                            <a:t>أبعاد الميكانزم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7176" t="-76563" r="-657" b="-382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3333710"/>
                      </a:ext>
                    </a:extLst>
                  </a:tr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مجال الحركة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7176" t="-235417" r="-657" b="-41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9002240"/>
                      </a:ext>
                    </a:extLst>
                  </a:tr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السرعات الرابطية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7176" t="-335417" r="-657" b="-31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33217"/>
                      </a:ext>
                    </a:extLst>
                  </a:tr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كتلة الميكانزم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7176" t="-444681" r="-657" b="-217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9588518"/>
                      </a:ext>
                    </a:extLst>
                  </a:tr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كتلة الحمل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7176" t="-533333" r="-657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6880906"/>
                      </a:ext>
                    </a:extLst>
                  </a:tr>
                  <a:tr h="290599">
                    <a:tc>
                      <a:txBody>
                        <a:bodyPr/>
                        <a:lstStyle/>
                        <a:p>
                          <a:pPr marL="0" marR="0" algn="ctr" rtl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200">
                              <a:effectLst/>
                            </a:rPr>
                            <a:t>دقة التوجيه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raditional Arabic" panose="02020603050405020304" pitchFamily="18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7176" t="-633333" r="-657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3654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65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المرجعيّة</a:t>
            </a:r>
            <a:br>
              <a:rPr lang="ar-SY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/>
              <a:t>Agile Eye 2DoFs Orienting Mechanism</a:t>
            </a:r>
            <a:r>
              <a:rPr lang="ar-SY" dirty="0"/>
              <a:t>: </a:t>
            </a:r>
          </a:p>
          <a:p>
            <a:pPr algn="r" rtl="1"/>
            <a:endParaRPr lang="ar-SY" dirty="0"/>
          </a:p>
          <a:p>
            <a:pPr algn="r" rtl="1"/>
            <a:r>
              <a:rPr lang="en-US" dirty="0"/>
              <a:t>Monolithic 2 DOF fully compliant space pointing mechanism</a:t>
            </a:r>
            <a:r>
              <a:rPr lang="ar-SY" dirty="0"/>
              <a:t>: 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14CAF7-BF09-D743-65FE-48B77D21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5925" y="3486151"/>
            <a:ext cx="4410075" cy="293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865D5A-9132-4816-F695-E14DF09CE3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6727" y="3676651"/>
            <a:ext cx="4391025" cy="2743200"/>
          </a:xfrm>
          <a:prstGeom prst="rect">
            <a:avLst/>
          </a:prstGeom>
        </p:spPr>
      </p:pic>
      <p:pic>
        <p:nvPicPr>
          <p:cNvPr id="2050" name="Picture 2" descr="Laboratoire de robotique: The agile eye">
            <a:extLst>
              <a:ext uri="{FF2B5EF4-FFF2-40B4-BE49-F238E27FC236}">
                <a16:creationId xmlns:a16="http://schemas.microsoft.com/office/drawing/2014/main" id="{1E6A1FAD-98FD-DFFE-A3FC-32705D2C0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1" y="624110"/>
            <a:ext cx="3073401" cy="230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4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المرجعيّة</a:t>
            </a:r>
            <a:br>
              <a:rPr lang="ar-SY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pPr algn="r" rtl="1"/>
            <a:endParaRPr lang="ar-SY" dirty="0"/>
          </a:p>
          <a:p>
            <a:pPr algn="r" rtl="1"/>
            <a:r>
              <a:rPr lang="ar-SY" dirty="0"/>
              <a:t>الرابطة الدورانية في الميكانزم المطاوع</a:t>
            </a:r>
            <a:endParaRPr lang="en-US" dirty="0"/>
          </a:p>
          <a:p>
            <a:pPr lvl="1" algn="r" rtl="1"/>
            <a:r>
              <a:rPr lang="en-US" dirty="0"/>
              <a:t>Split Tube Flexure</a:t>
            </a:r>
          </a:p>
          <a:p>
            <a:pPr lvl="1" algn="r" rtl="1"/>
            <a:r>
              <a:rPr lang="en-US" dirty="0"/>
              <a:t>Cross Axis Pivot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C86A4-250C-869D-97FD-9BBEE9B003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7741" y="3095897"/>
            <a:ext cx="7548305" cy="3360061"/>
          </a:xfrm>
          <a:prstGeom prst="rect">
            <a:avLst/>
          </a:prstGeom>
        </p:spPr>
      </p:pic>
      <p:pic>
        <p:nvPicPr>
          <p:cNvPr id="2053" name="Picture 5" descr="SMA Actuation for Wrist Motion with Split-tube Flexures">
            <a:extLst>
              <a:ext uri="{FF2B5EF4-FFF2-40B4-BE49-F238E27FC236}">
                <a16:creationId xmlns:a16="http://schemas.microsoft.com/office/drawing/2014/main" id="{A2E8E66D-06ED-741C-88A7-0EDF605BD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1C1C1"/>
              </a:clrFrom>
              <a:clrTo>
                <a:srgbClr val="C1C1C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309" y="3714873"/>
            <a:ext cx="4029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Optimized cross-spring pivot configurations with minimized parasitic shifts  and stiffness variations investigated via nonlinear">
            <a:extLst>
              <a:ext uri="{FF2B5EF4-FFF2-40B4-BE49-F238E27FC236}">
                <a16:creationId xmlns:a16="http://schemas.microsoft.com/office/drawing/2014/main" id="{C6D6B1E6-3EDA-FFCB-A7FE-165F6C1FB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24"/>
          <a:stretch/>
        </p:blipFill>
        <p:spPr bwMode="auto">
          <a:xfrm>
            <a:off x="8146158" y="3404475"/>
            <a:ext cx="2356379" cy="273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22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التحليل الوظيفي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/>
          <a:lstStyle/>
          <a:p>
            <a:pPr algn="r" rtl="1"/>
            <a:r>
              <a:rPr lang="ar-SY" dirty="0"/>
              <a:t>الوظيفة الرئيسية للنظام</a:t>
            </a:r>
          </a:p>
          <a:p>
            <a:pPr algn="r" rtl="1"/>
            <a:endParaRPr lang="ar-SY" dirty="0"/>
          </a:p>
          <a:p>
            <a:pPr algn="r" rtl="1"/>
            <a:endParaRPr lang="ar-SY" dirty="0"/>
          </a:p>
          <a:p>
            <a:pPr algn="r" rtl="1"/>
            <a:r>
              <a:rPr lang="ar-SY" dirty="0"/>
              <a:t>تحليل النظام لوظائفه الجزئية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02F798-1AF2-BD29-D743-9722598257ED}"/>
              </a:ext>
            </a:extLst>
          </p:cNvPr>
          <p:cNvGrpSpPr/>
          <p:nvPr/>
        </p:nvGrpSpPr>
        <p:grpSpPr>
          <a:xfrm>
            <a:off x="1805288" y="1549954"/>
            <a:ext cx="6127750" cy="2259732"/>
            <a:chOff x="0" y="0"/>
            <a:chExt cx="5502910" cy="16395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B3270E-663F-8177-73AA-15FE5D027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502910" cy="163957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003FFC-1589-6862-CDF4-6D8125B0AA05}"/>
                </a:ext>
              </a:extLst>
            </p:cNvPr>
            <p:cNvSpPr/>
            <p:nvPr/>
          </p:nvSpPr>
          <p:spPr>
            <a:xfrm>
              <a:off x="4213860" y="556260"/>
              <a:ext cx="982980" cy="2514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ar-SY" sz="1100" kern="10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التوجيه المطلوب</a:t>
              </a:r>
              <a:endParaRPr lang="en-US" sz="1100" kern="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84A272-530E-680F-AB1B-29763FBAE33B}"/>
              </a:ext>
            </a:extLst>
          </p:cNvPr>
          <p:cNvGrpSpPr/>
          <p:nvPr/>
        </p:nvGrpSpPr>
        <p:grpSpPr>
          <a:xfrm>
            <a:off x="1805287" y="3999924"/>
            <a:ext cx="6127749" cy="2259732"/>
            <a:chOff x="0" y="0"/>
            <a:chExt cx="5486400" cy="15424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EE6567-22E7-8337-A01D-982613E45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486400" cy="154241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87BD3F-DAAF-BF31-A660-2CC57DF99AE2}"/>
                </a:ext>
              </a:extLst>
            </p:cNvPr>
            <p:cNvSpPr/>
            <p:nvPr/>
          </p:nvSpPr>
          <p:spPr>
            <a:xfrm>
              <a:off x="4198620" y="525780"/>
              <a:ext cx="967740" cy="2438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ar-SY" sz="1100" kern="10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التوجيه المطلوب</a:t>
              </a:r>
              <a:endParaRPr lang="en-US" sz="1100" kern="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4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النظرية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26380"/>
                <a:ext cx="8915400" cy="3777622"/>
              </a:xfrm>
            </p:spPr>
            <p:txBody>
              <a:bodyPr/>
              <a:lstStyle/>
              <a:p>
                <a:pPr algn="r" rtl="1"/>
                <a:r>
                  <a:rPr lang="ar-SY" dirty="0"/>
                  <a:t>دراسة الميكانزم المطاوع</a:t>
                </a:r>
              </a:p>
              <a:p>
                <a:pPr lvl="1" algn="r" rtl="1"/>
                <a:r>
                  <a:rPr lang="ar-SY" dirty="0"/>
                  <a:t>نمذجة الرابطة الدورانية</a:t>
                </a:r>
              </a:p>
              <a:p>
                <a:pPr lvl="2" algn="r" rtl="1"/>
                <a:r>
                  <a:rPr lang="ar-SY" dirty="0"/>
                  <a:t>نموذج نابض فتل</a:t>
                </a:r>
              </a:p>
              <a:p>
                <a:pPr algn="r" rtl="1"/>
                <a:endParaRPr lang="ar-SY" dirty="0"/>
              </a:p>
              <a:p>
                <a:pPr marL="0" indent="0" algn="r" rtl="1">
                  <a:buNone/>
                </a:pPr>
                <a:endParaRPr lang="ar-SY" dirty="0"/>
              </a:p>
              <a:p>
                <a:pPr marL="0" indent="0" algn="r" rtl="1">
                  <a:buNone/>
                </a:pPr>
                <a:endParaRPr lang="ar-SY" dirty="0"/>
              </a:p>
              <a:p>
                <a:pPr lvl="2" algn="r" rtl="1"/>
                <a:r>
                  <a:rPr lang="ar-SY" sz="110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ar-SY" dirty="0"/>
                  <a:t> عزم عطالة المقطع</a:t>
                </a:r>
              </a:p>
              <a:p>
                <a:pPr lvl="2" algn="r" rtl="1"/>
                <a:r>
                  <a:rPr lang="ar-SY" dirty="0"/>
                  <a:t>معامل الصلابة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000" i="0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ar-SY" dirty="0"/>
                  <a:t> معامل </a:t>
                </a:r>
                <a:r>
                  <a:rPr lang="ar-SY" b="1" dirty="0">
                    <a:solidFill>
                      <a:schemeClr val="accent1"/>
                    </a:solidFill>
                  </a:rPr>
                  <a:t>تجريبي</a:t>
                </a:r>
                <a:r>
                  <a:rPr lang="ar-SY" dirty="0"/>
                  <a:t> متعلق بـ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l-GR" dirty="0"/>
                  <a:t> </a:t>
                </a:r>
                <a:endParaRPr lang="ar-S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76D58-6DB4-D147-B015-D4FEEB03C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26380"/>
                <a:ext cx="8915400" cy="3777622"/>
              </a:xfrm>
              <a:blipFill>
                <a:blip r:embed="rId2"/>
                <a:stretch>
                  <a:fillRect t="-968" r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D3EE33-7764-EDE1-BD98-47966947D9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2549" y="1905000"/>
            <a:ext cx="5821158" cy="2765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58EC6-2EBC-8E8B-0959-0898A02C8946}"/>
                  </a:ext>
                </a:extLst>
              </p:cNvPr>
              <p:cNvSpPr txBox="1"/>
              <p:nvPr/>
            </p:nvSpPr>
            <p:spPr>
              <a:xfrm>
                <a:off x="6585483" y="3429000"/>
                <a:ext cx="6467936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𝐸𝐼</m:t>
                              </m:r>
                            </m:num>
                            <m:den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borderBox>
                      <m:r>
                        <a:rPr lang="en-US" sz="2800" i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58EC6-2EBC-8E8B-0959-0898A02C8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483" y="3429000"/>
                <a:ext cx="6467936" cy="1089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B7C5AF-F276-CD48-EDCA-54394D0BD157}"/>
                  </a:ext>
                </a:extLst>
              </p:cNvPr>
              <p:cNvSpPr txBox="1"/>
              <p:nvPr/>
            </p:nvSpPr>
            <p:spPr>
              <a:xfrm>
                <a:off x="7505081" y="5474690"/>
                <a:ext cx="209770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B7C5AF-F276-CD48-EDCA-54394D0BD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081" y="5474690"/>
                <a:ext cx="2097707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6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6380"/>
            <a:ext cx="8915400" cy="3777622"/>
          </a:xfrm>
        </p:spPr>
        <p:txBody>
          <a:bodyPr/>
          <a:lstStyle/>
          <a:p>
            <a:pPr algn="r" rtl="1"/>
            <a:r>
              <a:rPr lang="ar-SY" dirty="0"/>
              <a:t>دراسة الميكانزم المطاوع</a:t>
            </a:r>
          </a:p>
          <a:p>
            <a:pPr lvl="1" algn="r" rtl="1"/>
            <a:r>
              <a:rPr lang="ar-SY" dirty="0"/>
              <a:t>نمذجة الرابطة الدورانية</a:t>
            </a:r>
          </a:p>
          <a:p>
            <a:pPr lvl="2" algn="r" rtl="1"/>
            <a:r>
              <a:rPr lang="ar-SY" dirty="0"/>
              <a:t>نموذج </a:t>
            </a:r>
            <a:r>
              <a:rPr lang="en-US" dirty="0"/>
              <a:t>Four-Bar</a:t>
            </a:r>
            <a:endParaRPr lang="ar-SY" dirty="0"/>
          </a:p>
          <a:p>
            <a:pPr algn="r" rtl="1"/>
            <a:endParaRPr lang="ar-SY" dirty="0"/>
          </a:p>
          <a:p>
            <a:pPr marL="0" indent="0" algn="r" rtl="1">
              <a:buNone/>
            </a:pPr>
            <a:endParaRPr lang="ar-SY" dirty="0"/>
          </a:p>
          <a:p>
            <a:pPr marL="0" indent="0" algn="r" rtl="1">
              <a:buNone/>
            </a:pPr>
            <a:endParaRPr lang="ar-SY" dirty="0"/>
          </a:p>
          <a:p>
            <a:pPr marL="914400" lvl="2" indent="0" algn="r" rtl="1">
              <a:buNone/>
            </a:pPr>
            <a:endParaRPr lang="ar-S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BB19D-2B48-DF37-CFA3-8750741B5F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790" y="177194"/>
            <a:ext cx="5308080" cy="3676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6667E6-BCA2-0233-9F17-48CF987D52E8}"/>
                  </a:ext>
                </a:extLst>
              </p:cNvPr>
              <p:cNvSpPr txBox="1"/>
              <p:nvPr/>
            </p:nvSpPr>
            <p:spPr>
              <a:xfrm>
                <a:off x="3046971" y="3854131"/>
                <a:ext cx="6098058" cy="1010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borderBox>
                      <m:r>
                        <a:rPr lang="en-US" sz="2400" i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6667E6-BCA2-0233-9F17-48CF987D5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71" y="3854131"/>
                <a:ext cx="6098058" cy="1010405"/>
              </a:xfrm>
              <a:prstGeom prst="rect">
                <a:avLst/>
              </a:prstGeom>
              <a:blipFill>
                <a:blip r:embed="rId3"/>
                <a:stretch>
                  <a:fillRect r="-2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D6AA13-40A1-D774-0CE1-DD765E0F9007}"/>
                  </a:ext>
                </a:extLst>
              </p:cNvPr>
              <p:cNvSpPr txBox="1"/>
              <p:nvPr/>
            </p:nvSpPr>
            <p:spPr>
              <a:xfrm>
                <a:off x="1311579" y="4992652"/>
                <a:ext cx="4058078" cy="1688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40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D6AA13-40A1-D774-0CE1-DD765E0F9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579" y="4992652"/>
                <a:ext cx="4058078" cy="16881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EC58A5-4132-A195-8893-9FD50FE67110}"/>
                  </a:ext>
                </a:extLst>
              </p:cNvPr>
              <p:cNvSpPr txBox="1"/>
              <p:nvPr/>
            </p:nvSpPr>
            <p:spPr>
              <a:xfrm>
                <a:off x="4501305" y="5467356"/>
                <a:ext cx="2545607" cy="61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fb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EC58A5-4132-A195-8893-9FD50FE67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305" y="5467356"/>
                <a:ext cx="2545607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DBF6C2-6E0D-7A37-70BD-BE71F44564B2}"/>
                  </a:ext>
                </a:extLst>
              </p:cNvPr>
              <p:cNvSpPr txBox="1"/>
              <p:nvPr/>
            </p:nvSpPr>
            <p:spPr>
              <a:xfrm>
                <a:off x="5337116" y="5327670"/>
                <a:ext cx="6098058" cy="890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DBF6C2-6E0D-7A37-70BD-BE71F445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116" y="5327670"/>
                <a:ext cx="6098058" cy="890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2316</TotalTime>
  <Words>1249</Words>
  <Application>Microsoft Office PowerPoint</Application>
  <PresentationFormat>Widescreen</PresentationFormat>
  <Paragraphs>279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Century Gothic</vt:lpstr>
      <vt:lpstr>Times New Roman</vt:lpstr>
      <vt:lpstr>Wingdings 3</vt:lpstr>
      <vt:lpstr>Wisp</vt:lpstr>
      <vt:lpstr>مشروع أعد لنيل الإجازة في الهندسة اختصاص ميكاترونيكس  تصميم وتنفيذ ميكانيزم مطاوع للتحكم بتوجيه شعاع الدفع لجسم طائر Design and Implementation of a Thruster Orienting Compliant Mechanism</vt:lpstr>
      <vt:lpstr>المحتويات</vt:lpstr>
      <vt:lpstr>مقدّمة عامّة</vt:lpstr>
      <vt:lpstr>التعريف بالمشروع</vt:lpstr>
      <vt:lpstr>الدراسة المرجعيّة </vt:lpstr>
      <vt:lpstr>الدراسة المرجعيّة </vt:lpstr>
      <vt:lpstr>التحليل الوظيفي</vt:lpstr>
      <vt:lpstr>الدراسة النظرية</vt:lpstr>
      <vt:lpstr>الدراسة النظرية</vt:lpstr>
      <vt:lpstr>الدراسة النظرية</vt:lpstr>
      <vt:lpstr>الدراسة النظرية</vt:lpstr>
      <vt:lpstr>الدراسة النظرية</vt:lpstr>
      <vt:lpstr>الدراسة النظرية</vt:lpstr>
      <vt:lpstr>الدراسة النظرية</vt:lpstr>
      <vt:lpstr>التصميم الميكانيكي</vt:lpstr>
      <vt:lpstr>التصميم الميكانيكي</vt:lpstr>
      <vt:lpstr>التصميم الميكانيكي</vt:lpstr>
      <vt:lpstr>التصميم الميكانيكي</vt:lpstr>
      <vt:lpstr>التصميم الميكانيكي</vt:lpstr>
      <vt:lpstr>التصميم الميكانيكي</vt:lpstr>
      <vt:lpstr>التصميم الميكانيكي</vt:lpstr>
      <vt:lpstr>الدراسة الإنشائية</vt:lpstr>
      <vt:lpstr>الدراسة الإنشائية</vt:lpstr>
      <vt:lpstr>الدراسة الإنشائية</vt:lpstr>
      <vt:lpstr>الدراسة الإنشائية</vt:lpstr>
      <vt:lpstr>الكود البرمجي</vt:lpstr>
      <vt:lpstr>التنفيذ العملي</vt:lpstr>
      <vt:lpstr>التنفيذ العملي</vt:lpstr>
      <vt:lpstr>الخاتمة والآفاق المستقبلية</vt:lpstr>
      <vt:lpstr>شكراً لاستماعكم!</vt:lpstr>
      <vt:lpstr>المراجع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تصميم وتنفيذ روبوت تفرّعي بثلاث درجات حرّيّة واختباره Design and Implementation of a 3 DOF Parallel Robot</dc:title>
  <dc:creator>ANONYMOUS</dc:creator>
  <cp:lastModifiedBy>ANONYMOUS</cp:lastModifiedBy>
  <cp:revision>32</cp:revision>
  <dcterms:created xsi:type="dcterms:W3CDTF">2022-09-10T17:34:01Z</dcterms:created>
  <dcterms:modified xsi:type="dcterms:W3CDTF">2023-08-17T06:09:49Z</dcterms:modified>
</cp:coreProperties>
</file>